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2" r:id="rId7"/>
    <p:sldId id="261" r:id="rId8"/>
    <p:sldId id="260" r:id="rId9"/>
    <p:sldId id="263" r:id="rId10"/>
    <p:sldId id="270" r:id="rId11"/>
    <p:sldId id="264" r:id="rId12"/>
    <p:sldId id="265" r:id="rId13"/>
    <p:sldId id="266" r:id="rId14"/>
    <p:sldId id="267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918648" cy="76470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«Светлячок»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0820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«Логопедический </a:t>
            </a:r>
            <a:r>
              <a:rPr lang="ru-RU" b="1" dirty="0" err="1">
                <a:solidFill>
                  <a:srgbClr val="002060"/>
                </a:solidFill>
              </a:rPr>
              <a:t>л</a:t>
            </a:r>
            <a:r>
              <a:rPr lang="ru-RU" b="1" dirty="0" err="1" smtClean="0">
                <a:solidFill>
                  <a:srgbClr val="002060"/>
                </a:solidFill>
              </a:rPr>
              <a:t>епбук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3300" b="1" dirty="0" smtClean="0">
                <a:solidFill>
                  <a:srgbClr val="C00000"/>
                </a:solidFill>
              </a:rPr>
              <a:t>«Знаем, помним, гордимся»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Выполнила: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учитель-логопед Кокарева Н.В.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6800800" cy="1340768"/>
          </a:xfrm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«Помоги пограничнику собрать вещь мешки»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Цель: совершенствовать способность определять мягкость - твердость заданного  звука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Users\111\Desktop\для кейса\IMG_20200514_113429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376368" cy="55322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1484784"/>
            <a:ext cx="6336704" cy="523220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Аналогичное задание со звуками Р- РЬ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6656784" cy="1512168"/>
          </a:xfrm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«Меткий стрелок»</a:t>
            </a:r>
          </a:p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совершенствовать способность  согласовывать  существительные и прилагательные с числительными  1-10.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111\Desktop\для кейса\IMG_20200514_113745 (Копировать).jpg"/>
          <p:cNvPicPr>
            <a:picLocks noChangeAspect="1" noChangeArrowheads="1"/>
          </p:cNvPicPr>
          <p:nvPr/>
        </p:nvPicPr>
        <p:blipFill>
          <a:blip r:embed="rId3" cstate="print"/>
          <a:srcRect t="11749" r="3708"/>
          <a:stretch>
            <a:fillRect/>
          </a:stretch>
        </p:blipFill>
        <p:spPr bwMode="auto">
          <a:xfrm>
            <a:off x="0" y="1700808"/>
            <a:ext cx="4104456" cy="2821262"/>
          </a:xfrm>
          <a:prstGeom prst="rect">
            <a:avLst/>
          </a:prstGeom>
          <a:noFill/>
        </p:spPr>
      </p:pic>
      <p:pic>
        <p:nvPicPr>
          <p:cNvPr id="7170" name="Picture 2" descr="C:\Users\111\Desktop\для кейса\IMG_20200514_113712 (Копировать).jpg"/>
          <p:cNvPicPr>
            <a:picLocks noChangeAspect="1" noChangeArrowheads="1"/>
          </p:cNvPicPr>
          <p:nvPr/>
        </p:nvPicPr>
        <p:blipFill>
          <a:blip r:embed="rId4" cstate="print"/>
          <a:srcRect l="4818" t="8657" r="3046"/>
          <a:stretch>
            <a:fillRect/>
          </a:stretch>
        </p:blipFill>
        <p:spPr bwMode="auto">
          <a:xfrm>
            <a:off x="3923928" y="3431366"/>
            <a:ext cx="4608512" cy="34266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1844824"/>
            <a:ext cx="4680520" cy="1631216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Задание: составление словосочетаний с числительными (один грузовик, два грузовика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одна подводная лодка, две подводные лодки, …, пять подводных лодок и т.д.)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840760" cy="165618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«Подбери картинку к схеме слова»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совершенствовать способность детей в игровой форме подбирать звуковую схему слов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111\Desktop\для кейса\IMG_20200514_113914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90546"/>
            <a:ext cx="5040560" cy="3780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2204864"/>
            <a:ext cx="2736304" cy="2862322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Задание: ребенку предлагается подобрать схему к слову. При выполнении ребенок называет последовательно звуки и дает им характеристику.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984776" cy="1512168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«Ордена и медали»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развивать зрительную память, способность запоминать названия орденов и медалей ВОВ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111\Desktop\для кейса\IMG_20200514_114022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748584" cy="3561438"/>
          </a:xfrm>
          <a:prstGeom prst="rect">
            <a:avLst/>
          </a:prstGeom>
          <a:noFill/>
        </p:spPr>
      </p:pic>
      <p:pic>
        <p:nvPicPr>
          <p:cNvPr id="5122" name="Picture 2" descr="C:\Users\111\Desktop\для кейса\IMG_20200514_114049 (Копировать).jpg"/>
          <p:cNvPicPr>
            <a:picLocks noChangeAspect="1" noChangeArrowheads="1"/>
          </p:cNvPicPr>
          <p:nvPr/>
        </p:nvPicPr>
        <p:blipFill>
          <a:blip r:embed="rId4" cstate="print"/>
          <a:srcRect l="16335" r="14563"/>
          <a:stretch>
            <a:fillRect/>
          </a:stretch>
        </p:blipFill>
        <p:spPr bwMode="auto">
          <a:xfrm>
            <a:off x="4860032" y="1628800"/>
            <a:ext cx="3626261" cy="3935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661248"/>
            <a:ext cx="8136904" cy="1015663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на развитие зрительной памяти. К тому ребенок запоминает названия орденов и медалей ВОВ. В беседе с ребенком мы рассказывает о том , что награждали самых смелых и отважных солдат.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984776" cy="151216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«Письма с фронта»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совершенствовать способность в игровой форме читать не сложные слова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111\Desktop\для кейса\IMG-20200514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145360" cy="3109020"/>
          </a:xfrm>
          <a:prstGeom prst="rect">
            <a:avLst/>
          </a:prstGeom>
          <a:noFill/>
        </p:spPr>
      </p:pic>
      <p:pic>
        <p:nvPicPr>
          <p:cNvPr id="4099" name="Picture 3" descr="C:\Users\111\Desktop\для кейса\IMG-20200514-WA0006 (Копировать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4272136" cy="32041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301208"/>
            <a:ext cx="8352928" cy="707886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выполнения этого задания нужен фонарик. Ребенок ведя письмо на фонариком, читает слова.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984776" cy="151216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«Письма с фронта»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совершенствовать способность в игровой форме читать не сложные слова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11\Desktop\для кейса\IMG-20200514-WA0005 (Копировать).jpg"/>
          <p:cNvPicPr>
            <a:picLocks noChangeAspect="1" noChangeArrowheads="1"/>
          </p:cNvPicPr>
          <p:nvPr/>
        </p:nvPicPr>
        <p:blipFill>
          <a:blip r:embed="rId3" cstate="print"/>
          <a:srcRect b="22569"/>
          <a:stretch>
            <a:fillRect/>
          </a:stretch>
        </p:blipFill>
        <p:spPr bwMode="auto">
          <a:xfrm>
            <a:off x="323528" y="1772816"/>
            <a:ext cx="5455779" cy="3168352"/>
          </a:xfrm>
          <a:prstGeom prst="rect">
            <a:avLst/>
          </a:prstGeom>
          <a:noFill/>
        </p:spPr>
      </p:pic>
      <p:pic>
        <p:nvPicPr>
          <p:cNvPr id="28674" name="Picture 2" descr="C:\Users\111\Desktop\для кейса\IMG-20200514-WA0004 (Копировать).jpg"/>
          <p:cNvPicPr>
            <a:picLocks noChangeAspect="1" noChangeArrowheads="1"/>
          </p:cNvPicPr>
          <p:nvPr/>
        </p:nvPicPr>
        <p:blipFill>
          <a:blip r:embed="rId4" cstate="print"/>
          <a:srcRect b="29306"/>
          <a:stretch>
            <a:fillRect/>
          </a:stretch>
        </p:blipFill>
        <p:spPr bwMode="auto">
          <a:xfrm>
            <a:off x="3275856" y="3501007"/>
            <a:ext cx="5868144" cy="3111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984776" cy="5616624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Перспектива на будущее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Пополнить  имеющиеся игры новыми наглядными материалами.</a:t>
            </a:r>
          </a:p>
          <a:p>
            <a:pPr marL="514350" indent="-514350"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Дополнить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играми:</a:t>
            </a:r>
          </a:p>
          <a:p>
            <a:pPr marL="514350" indent="-514350" algn="l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«Медицинский чемоданчик» на образование качественных прилагательных;</a:t>
            </a:r>
          </a:p>
          <a:p>
            <a:pPr marL="514350" indent="-514350" algn="l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Собери солдату посылку» на согласование существительных с глаголами;</a:t>
            </a:r>
          </a:p>
          <a:p>
            <a:pPr marL="514350" indent="-514350" algn="l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«Составь рассказ по серии картинок» на развитие связной монологической речи.</a:t>
            </a:r>
          </a:p>
          <a:p>
            <a:pPr marL="514350" indent="-514350"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3. Дополнить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материалом для заучивания скороговорок на заданную тему.</a:t>
            </a:r>
          </a:p>
          <a:p>
            <a:pPr marL="514350" indent="-514350" algn="l"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776864" cy="5616624"/>
          </a:xfrm>
          <a:solidFill>
            <a:srgbClr val="99FF66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А.Бывлева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Грамматика в картинках 3-7 лет.- Издательство «Мозаика синтез» . 2016г.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С.В.Батяева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Е.В.Савостьянова, В.С.Володина Большой альбом по развитию речи.-М.:РОСМЭН,.2016г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С.П.Цуканова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Л.Л.Бетц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 учусь говорить и читать. Альбом для индивидуальной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работы.-М.:Издательство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ГНОМ.2015г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Е.А.Азова,О.О.Чернова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Учим звуки ТС «Сфера».2014г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5.Н.В.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Развитие фонематических процессов и навыков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звуклвого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анализа и синтеза. Санкт-Петербург «ДЕТСТВО-ПРЕСС».2017г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Л.А.Комарова, Автоматизация звука Р .ООО Издательство «Гном»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Л.А.Комарова ,Автоматизация звука Л .ООО Издательство «Гном».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Яндекс,картинки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http://images.yandex.ru/uinfo=ww-1349-wh-664-fw-1307-fh-45pd-1.- 10.03.2017.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80920" cy="6480720"/>
          </a:xfrm>
          <a:solidFill>
            <a:srgbClr val="92D050"/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автоматизация и дифференциация звуков Л-Л҆ и Р-Р҆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  задачи: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закреплять правильное произношение звуков Л – Л҆, Р - Р҆;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-совершенствовать способность определять мягкость - твердость заданного  звука;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совершенствовать способность образовывать прилагательные от существительных;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-совершенствовать способность называть слова с заданным звуком;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-совершенствовать способность детей в игровой форме подбирать звуковую схему слов;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совершенствовать способность в игровой форме читать не сложные слова.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Развивающие задачи: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правильный речевой выдох;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совершенствование фонематических процессов;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внимание, память, мышление;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связную речь;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грамматическую сторону речи;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пополнять словарный запас по темам «Великая Отечественная война». «Наша армия», «Военные профессии».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08912" cy="4104456"/>
          </a:xfrm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Развивающая задача для детей с высоким уровнем речевого развития:</a:t>
            </a:r>
          </a:p>
          <a:p>
            <a:endParaRPr lang="ru-RU" sz="4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предлагать задания повышенной сложности для поддержки инициативы детей с высоким уровнем речевого развития.</a:t>
            </a:r>
          </a:p>
          <a:p>
            <a:pPr>
              <a:buFontTx/>
              <a:buChar char="-"/>
            </a:pPr>
            <a:endParaRPr lang="ru-RU" sz="4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развивающие задачи:</a:t>
            </a:r>
          </a:p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помощь детям с низким уровнем речевого развития и ОВЗ в определении  мягкости – твердости заданного звука в слове;</a:t>
            </a:r>
          </a:p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  задачи: </a:t>
            </a:r>
            <a:endParaRPr lang="ru-RU" sz="4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уважение и гордость за нашу армию, защитников отечества</a:t>
            </a:r>
          </a:p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воспитывать у детей желание чтить память ветеранов ВОВ,</a:t>
            </a:r>
          </a:p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воспитывать интерес и любовь к родине.</a:t>
            </a:r>
          </a:p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111\Desktop\для кейса\IMG_20200514_112159.jpg"/>
          <p:cNvPicPr>
            <a:picLocks noChangeAspect="1" noChangeArrowheads="1"/>
          </p:cNvPicPr>
          <p:nvPr/>
        </p:nvPicPr>
        <p:blipFill>
          <a:blip r:embed="rId3" cstate="print"/>
          <a:srcRect l="7160" t="12500" b="6716"/>
          <a:stretch>
            <a:fillRect/>
          </a:stretch>
        </p:blipFill>
        <p:spPr bwMode="auto">
          <a:xfrm rot="16200000">
            <a:off x="634144" y="3406418"/>
            <a:ext cx="2979171" cy="3456384"/>
          </a:xfrm>
          <a:prstGeom prst="rect">
            <a:avLst/>
          </a:prstGeom>
          <a:noFill/>
        </p:spPr>
      </p:pic>
      <p:pic>
        <p:nvPicPr>
          <p:cNvPr id="2051" name="Picture 3" descr="C:\Users\111\Desktop\для кейса\IMG_20200514_112253 (Копировать).jpg"/>
          <p:cNvPicPr>
            <a:picLocks noChangeAspect="1" noChangeArrowheads="1"/>
          </p:cNvPicPr>
          <p:nvPr/>
        </p:nvPicPr>
        <p:blipFill>
          <a:blip r:embed="rId4" cstate="print"/>
          <a:srcRect t="29575" b="11363"/>
          <a:stretch>
            <a:fillRect/>
          </a:stretch>
        </p:blipFill>
        <p:spPr bwMode="auto">
          <a:xfrm>
            <a:off x="4644008" y="3645024"/>
            <a:ext cx="3851920" cy="3033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7304856" cy="1124744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ru-RU" sz="3800" b="1" dirty="0" smtClean="0">
                <a:solidFill>
                  <a:srgbClr val="C00000"/>
                </a:solidFill>
              </a:rPr>
              <a:t>Игра «Парашютист»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Цель: развивать правильный речевой выдох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3" name="Picture 1" descr="C:\Users\111\Desktop\для кейса\IMG_20200514_112400 (Копировать).jpg"/>
          <p:cNvPicPr>
            <a:picLocks noChangeAspect="1" noChangeArrowheads="1"/>
          </p:cNvPicPr>
          <p:nvPr/>
        </p:nvPicPr>
        <p:blipFill>
          <a:blip r:embed="rId3" cstate="print"/>
          <a:srcRect l="14563" t="14563" r="9247" b="13382"/>
          <a:stretch>
            <a:fillRect/>
          </a:stretch>
        </p:blipFill>
        <p:spPr bwMode="auto">
          <a:xfrm rot="10800000">
            <a:off x="395536" y="1268760"/>
            <a:ext cx="4464496" cy="3166677"/>
          </a:xfrm>
          <a:prstGeom prst="rect">
            <a:avLst/>
          </a:prstGeom>
          <a:noFill/>
        </p:spPr>
      </p:pic>
      <p:pic>
        <p:nvPicPr>
          <p:cNvPr id="13314" name="Picture 2" descr="C:\Users\111\Desktop\для кейса\IMG_20200514_112430 (Копировать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02021"/>
            <a:ext cx="2141984" cy="28559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1628800"/>
            <a:ext cx="3456384" cy="3108543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Задание: ребенку предлагается сделать глубокий вдох носом и длительный выдох через рот, стараясь как можно дольше  парашютист «летел»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568952" cy="93610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«Путешествие язычка по военному кораблю»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развивать артикуляционную моторику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111\Desktop\для кейса\IMG_20200514_112603 (Копировать).jpg"/>
          <p:cNvPicPr>
            <a:picLocks noChangeAspect="1" noChangeArrowheads="1"/>
          </p:cNvPicPr>
          <p:nvPr/>
        </p:nvPicPr>
        <p:blipFill>
          <a:blip r:embed="rId3" cstate="print"/>
          <a:srcRect l="2299" t="13569" r="8046" b="5018"/>
          <a:stretch>
            <a:fillRect/>
          </a:stretch>
        </p:blipFill>
        <p:spPr bwMode="auto">
          <a:xfrm>
            <a:off x="395536" y="1628800"/>
            <a:ext cx="6136682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3717032"/>
            <a:ext cx="2808312" cy="2554545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Задание: перед ребенком последовательно выкладываются картинки артикуляционных упражнений и </a:t>
            </a:r>
            <a:r>
              <a:rPr lang="ru-RU" sz="2000" dirty="0" err="1" smtClean="0"/>
              <a:t>оних</a:t>
            </a:r>
            <a:r>
              <a:rPr lang="ru-RU" sz="2000" dirty="0" smtClean="0"/>
              <a:t> выполняет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1" cy="7173416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44816" cy="908720"/>
          </a:xfrm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«Какой, какая, какое, какие?»</a:t>
            </a:r>
          </a:p>
          <a:p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совершенствовать способность образовывать прилагательные от существительных</a:t>
            </a:r>
            <a:endParaRPr lang="ru-RU" sz="5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111\Desktop\для кейса\IMG_20200514_112648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528138" cy="4704184"/>
          </a:xfrm>
          <a:prstGeom prst="rect">
            <a:avLst/>
          </a:prstGeom>
          <a:noFill/>
        </p:spPr>
      </p:pic>
      <p:pic>
        <p:nvPicPr>
          <p:cNvPr id="9218" name="Picture 2" descr="C:\Users\111\Desktop\для кейса\IMG_20200514_112741 (Копировать).jpg"/>
          <p:cNvPicPr>
            <a:picLocks noChangeAspect="1" noChangeArrowheads="1"/>
          </p:cNvPicPr>
          <p:nvPr/>
        </p:nvPicPr>
        <p:blipFill>
          <a:blip r:embed="rId4" cstate="print"/>
          <a:srcRect l="3932" t="7476"/>
          <a:stretch>
            <a:fillRect/>
          </a:stretch>
        </p:blipFill>
        <p:spPr bwMode="auto">
          <a:xfrm>
            <a:off x="3707904" y="980728"/>
            <a:ext cx="5017155" cy="3624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4797152"/>
            <a:ext cx="5040560" cy="1631216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Задание: подбери прилагательное к существительному. За каждый правильный ответ ребенок получает звездочку. Можно устроить соревнование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b="1" dirty="0" smtClean="0"/>
              <a:t>«У кого   больше звездочек?»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064896" cy="144016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«Помоги самолетам долететь до облаков», «Помоги солдату добраться до товарищей»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 закреплять правильное произношение звуков Л – Р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1" name="Picture 1" descr="C:\Users\111\Desktop\для кейса\IMG_20200514_112814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499992" cy="3374994"/>
          </a:xfrm>
          <a:prstGeom prst="rect">
            <a:avLst/>
          </a:prstGeom>
          <a:noFill/>
        </p:spPr>
      </p:pic>
      <p:pic>
        <p:nvPicPr>
          <p:cNvPr id="10242" name="Picture 2" descr="C:\Users\111\Desktop\для кейса\IMG_20200514_112830 (Копировать).jpg"/>
          <p:cNvPicPr>
            <a:picLocks noChangeAspect="1" noChangeArrowheads="1"/>
          </p:cNvPicPr>
          <p:nvPr/>
        </p:nvPicPr>
        <p:blipFill>
          <a:blip r:embed="rId4" cstate="print"/>
          <a:srcRect l="11019" t="8657" r="3932" b="6294"/>
          <a:stretch>
            <a:fillRect/>
          </a:stretch>
        </p:blipFill>
        <p:spPr bwMode="auto">
          <a:xfrm>
            <a:off x="4644008" y="1700808"/>
            <a:ext cx="4248472" cy="31863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373216"/>
            <a:ext cx="7272808" cy="830997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Задание: проговаривание как изолированных звуков , так и слогов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0"/>
            <a:ext cx="6872808" cy="1340768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Игра «Он – она»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образование существительных мужского и женского рода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111\Desktop\для кейса\IMG_20200514_112845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688632" cy="42664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2132856"/>
            <a:ext cx="2592288" cy="1631216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Задание:</a:t>
            </a:r>
          </a:p>
          <a:p>
            <a:pPr algn="ctr"/>
            <a:r>
              <a:rPr lang="ru-RU" sz="2000" dirty="0" smtClean="0"/>
              <a:t>Составить словосочетания (Он моряк- она Морячка и т.д.)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кейса\hgN0TYqR1PGVnVO1reGrEk6I-jOpMynZB4_eiHKBv1NhElZOhY4gbPgz3KF1RLXZyC4inGtjCTe8Zd0yWvO9wt8efSmDpLHpnIAb8KDBiltWjNNy2GJ8xGOjwpg6ha8yG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6800800" cy="1340768"/>
          </a:xfrm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«Помоги пограничнику собрать вещь мешки»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Цель: совершенствовать способность определять мягкость - твердость заданного  звука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8193" name="Picture 1" descr="C:\Users\111\Desktop\для кейса\IMG_20200514_112908 (Копировать).jpg"/>
          <p:cNvPicPr>
            <a:picLocks noChangeAspect="1" noChangeArrowheads="1"/>
          </p:cNvPicPr>
          <p:nvPr/>
        </p:nvPicPr>
        <p:blipFill>
          <a:blip r:embed="rId3" cstate="print"/>
          <a:srcRect l="5992" t="12784" b="4121"/>
          <a:stretch>
            <a:fillRect/>
          </a:stretch>
        </p:blipFill>
        <p:spPr bwMode="auto">
          <a:xfrm>
            <a:off x="-252536" y="1268760"/>
            <a:ext cx="4824536" cy="3198390"/>
          </a:xfrm>
          <a:prstGeom prst="rect">
            <a:avLst/>
          </a:prstGeom>
          <a:noFill/>
        </p:spPr>
      </p:pic>
      <p:pic>
        <p:nvPicPr>
          <p:cNvPr id="8194" name="Picture 2" descr="C:\Users\111\Desktop\для кейса\IMG_20200514_113125 (Копировать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203848" y="2711878"/>
            <a:ext cx="5528163" cy="41461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7904" y="1340768"/>
            <a:ext cx="5436096" cy="1323439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Задание: ребенок выбирает картинки в словах которых мягкий звук и «кладет» их в зеленый мешочек, с твердым в синий. Нанизывая картинки , развиваем мелкую моторику рук.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99695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Звуки Л - Ль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772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детский сад «Светлячок»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«Светлячок»</dc:title>
  <dc:creator>111</dc:creator>
  <cp:lastModifiedBy>ПК</cp:lastModifiedBy>
  <cp:revision>46</cp:revision>
  <cp:lastPrinted>2021-04-20T08:10:18Z</cp:lastPrinted>
  <dcterms:created xsi:type="dcterms:W3CDTF">2020-05-14T06:47:17Z</dcterms:created>
  <dcterms:modified xsi:type="dcterms:W3CDTF">2021-04-20T08:37:06Z</dcterms:modified>
</cp:coreProperties>
</file>